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4" r:id="rId3"/>
    <p:sldId id="266" r:id="rId4"/>
    <p:sldId id="267" r:id="rId5"/>
    <p:sldId id="304" r:id="rId6"/>
    <p:sldId id="305" r:id="rId7"/>
    <p:sldId id="268" r:id="rId8"/>
    <p:sldId id="307" r:id="rId9"/>
    <p:sldId id="308" r:id="rId10"/>
    <p:sldId id="309" r:id="rId11"/>
    <p:sldId id="311" r:id="rId12"/>
    <p:sldId id="312" r:id="rId13"/>
    <p:sldId id="313" r:id="rId14"/>
    <p:sldId id="315" r:id="rId15"/>
    <p:sldId id="314" r:id="rId16"/>
    <p:sldId id="274" r:id="rId17"/>
    <p:sldId id="325" r:id="rId18"/>
    <p:sldId id="326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69" r:id="rId29"/>
    <p:sldId id="328" r:id="rId30"/>
    <p:sldId id="272" r:id="rId31"/>
    <p:sldId id="329" r:id="rId32"/>
    <p:sldId id="284" r:id="rId33"/>
    <p:sldId id="285" r:id="rId34"/>
    <p:sldId id="317" r:id="rId35"/>
    <p:sldId id="318" r:id="rId36"/>
    <p:sldId id="319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20" r:id="rId56"/>
    <p:sldId id="330" r:id="rId57"/>
    <p:sldId id="321" r:id="rId58"/>
    <p:sldId id="322" r:id="rId59"/>
    <p:sldId id="331" r:id="rId60"/>
    <p:sldId id="263" r:id="rId61"/>
    <p:sldId id="26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D755DE-8D27-469E-A03F-B805FE8923A6}">
          <p14:sldIdLst>
            <p14:sldId id="256"/>
            <p14:sldId id="264"/>
            <p14:sldId id="266"/>
          </p14:sldIdLst>
        </p14:section>
        <p14:section name="dev-tools" id="{DEA9EBD4-3FD4-8245-AE24-B95EB4B69F8E}">
          <p14:sldIdLst>
            <p14:sldId id="267"/>
            <p14:sldId id="304"/>
            <p14:sldId id="305"/>
          </p14:sldIdLst>
        </p14:section>
        <p14:section name="typescript" id="{41CAE619-3FBA-9B4B-8C6C-1C3DF8177709}">
          <p14:sldIdLst>
            <p14:sldId id="268"/>
            <p14:sldId id="307"/>
            <p14:sldId id="308"/>
            <p14:sldId id="309"/>
            <p14:sldId id="311"/>
            <p14:sldId id="312"/>
            <p14:sldId id="313"/>
            <p14:sldId id="315"/>
            <p14:sldId id="314"/>
          </p14:sldIdLst>
        </p14:section>
        <p14:section name="o365-apis" id="{2E917789-5257-4949-B0FD-32F9E6C2A549}">
          <p14:sldIdLst>
            <p14:sldId id="274"/>
            <p14:sldId id="325"/>
            <p14:sldId id="326"/>
          </p14:sldIdLst>
        </p14:section>
        <p14:section name="securing-apps" id="{C80C79B9-ECF4-9B4A-9745-BFE6ED2E6F2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zure" id="{69C79B6C-0D68-3B48-B2BD-70583A267B93}">
          <p14:sldIdLst>
            <p14:sldId id="269"/>
            <p14:sldId id="328"/>
          </p14:sldIdLst>
        </p14:section>
        <p14:section name="azure-paas" id="{51D89A5D-A7E9-7744-92B4-EC57799A1C16}">
          <p14:sldIdLst>
            <p14:sldId id="272"/>
            <p14:sldId id="329"/>
          </p14:sldIdLst>
        </p14:section>
        <p14:section name="aad" id="{29F72146-A80A-924E-AD26-303C37621005}">
          <p14:sldIdLst>
            <p14:sldId id="284"/>
            <p14:sldId id="285"/>
            <p14:sldId id="317"/>
            <p14:sldId id="318"/>
            <p14:sldId id="319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adal-js" id="{B141B5C7-BDE3-D449-A04B-CCCD5D6B5D00}">
          <p14:sldIdLst>
            <p14:sldId id="320"/>
            <p14:sldId id="330"/>
            <p14:sldId id="321"/>
            <p14:sldId id="322"/>
            <p14:sldId id="331"/>
          </p14:sldIdLst>
        </p14:section>
        <p14:section name="outro" id="{42EBA3E9-DB4D-2C4A-8B40-F7BEF108C3DC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53" autoAdjust="0"/>
    <p:restoredTop sz="92041"/>
  </p:normalViewPr>
  <p:slideViewPr>
    <p:cSldViewPr snapToGrid="0">
      <p:cViewPr varScale="1">
        <p:scale>
          <a:sx n="163" d="100"/>
          <a:sy n="163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B349F-5433-3243-ADC8-83027A68882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7213E-A72F-144C-A4FF-EDC71F50F8DE}">
      <dgm:prSet/>
      <dgm:spPr/>
      <dgm:t>
        <a:bodyPr/>
        <a:lstStyle/>
        <a:p>
          <a:pPr rtl="0"/>
          <a:r>
            <a:rPr lang="en-US" dirty="0" smtClean="0"/>
            <a:t>Visual Studio 2013</a:t>
          </a:r>
          <a:r>
            <a:rPr lang="en-US" baseline="0" dirty="0" smtClean="0"/>
            <a:t> (</a:t>
          </a:r>
          <a:r>
            <a:rPr lang="en-US" i="1" baseline="0" dirty="0" smtClean="0"/>
            <a:t>2015</a:t>
          </a:r>
          <a:r>
            <a:rPr lang="en-US" baseline="0" dirty="0" smtClean="0"/>
            <a:t>)</a:t>
          </a:r>
          <a:endParaRPr lang="en-US" dirty="0"/>
        </a:p>
      </dgm:t>
    </dgm:pt>
    <dgm:pt modelId="{0965E6CA-9210-5C4B-922C-15B252C6099F}" type="parTrans" cxnId="{03499333-4EF8-5043-8523-819CF4D9A813}">
      <dgm:prSet/>
      <dgm:spPr/>
      <dgm:t>
        <a:bodyPr/>
        <a:lstStyle/>
        <a:p>
          <a:endParaRPr lang="en-US"/>
        </a:p>
      </dgm:t>
    </dgm:pt>
    <dgm:pt modelId="{61E0F4EB-B1CD-5C4C-A00A-5EC477497E9E}" type="sibTrans" cxnId="{03499333-4EF8-5043-8523-819CF4D9A813}">
      <dgm:prSet/>
      <dgm:spPr/>
      <dgm:t>
        <a:bodyPr/>
        <a:lstStyle/>
        <a:p>
          <a:endParaRPr lang="en-US"/>
        </a:p>
      </dgm:t>
    </dgm:pt>
    <dgm:pt modelId="{1D2434FE-8CB5-8C42-9665-C5F8CA9FBEED}">
      <dgm:prSet/>
      <dgm:spPr/>
      <dgm:t>
        <a:bodyPr/>
        <a:lstStyle/>
        <a:p>
          <a:pPr rtl="0"/>
          <a:r>
            <a:rPr lang="en-US" smtClean="0"/>
            <a:t>Visual Studio Code</a:t>
          </a:r>
          <a:endParaRPr lang="en-US"/>
        </a:p>
      </dgm:t>
    </dgm:pt>
    <dgm:pt modelId="{BCF57AE9-08CC-A249-BBE4-D9F13A616733}" type="parTrans" cxnId="{5AABAAFB-A7B1-5346-B25C-75B61A32D7E6}">
      <dgm:prSet/>
      <dgm:spPr/>
      <dgm:t>
        <a:bodyPr/>
        <a:lstStyle/>
        <a:p>
          <a:endParaRPr lang="en-US"/>
        </a:p>
      </dgm:t>
    </dgm:pt>
    <dgm:pt modelId="{3A9E846F-ACB8-D14F-B99D-9AF80F86B38B}" type="sibTrans" cxnId="{5AABAAFB-A7B1-5346-B25C-75B61A32D7E6}">
      <dgm:prSet/>
      <dgm:spPr/>
      <dgm:t>
        <a:bodyPr/>
        <a:lstStyle/>
        <a:p>
          <a:endParaRPr lang="en-US"/>
        </a:p>
      </dgm:t>
    </dgm:pt>
    <dgm:pt modelId="{E6358CBB-68EE-4349-85B2-DAD7A8D6B787}" type="pres">
      <dgm:prSet presAssocID="{21AB349F-5433-3243-ADC8-83027A6888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182D9-8039-8442-8EF9-BA11EFDADDE5}" type="pres">
      <dgm:prSet presAssocID="{C427213E-A72F-144C-A4FF-EDC71F50F8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508CB-33A4-C34C-A408-0217B8B7781C}" type="pres">
      <dgm:prSet presAssocID="{61E0F4EB-B1CD-5C4C-A00A-5EC477497E9E}" presName="spacer" presStyleCnt="0"/>
      <dgm:spPr/>
    </dgm:pt>
    <dgm:pt modelId="{1B700128-0E89-C845-858C-8ECC6E7C8B18}" type="pres">
      <dgm:prSet presAssocID="{1D2434FE-8CB5-8C42-9665-C5F8CA9FBE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915F5F-99D7-DF4F-92F7-DBAEB521BA58}" type="presOf" srcId="{1D2434FE-8CB5-8C42-9665-C5F8CA9FBEED}" destId="{1B700128-0E89-C845-858C-8ECC6E7C8B18}" srcOrd="0" destOrd="0" presId="urn:microsoft.com/office/officeart/2005/8/layout/vList2"/>
    <dgm:cxn modelId="{E8298A8A-0669-ED4D-AD76-8C4991517D71}" type="presOf" srcId="{21AB349F-5433-3243-ADC8-83027A68882F}" destId="{E6358CBB-68EE-4349-85B2-DAD7A8D6B787}" srcOrd="0" destOrd="0" presId="urn:microsoft.com/office/officeart/2005/8/layout/vList2"/>
    <dgm:cxn modelId="{03499333-4EF8-5043-8523-819CF4D9A813}" srcId="{21AB349F-5433-3243-ADC8-83027A68882F}" destId="{C427213E-A72F-144C-A4FF-EDC71F50F8DE}" srcOrd="0" destOrd="0" parTransId="{0965E6CA-9210-5C4B-922C-15B252C6099F}" sibTransId="{61E0F4EB-B1CD-5C4C-A00A-5EC477497E9E}"/>
    <dgm:cxn modelId="{93D0819D-E31C-C848-9121-7C33ACE6E68F}" type="presOf" srcId="{C427213E-A72F-144C-A4FF-EDC71F50F8DE}" destId="{E0A182D9-8039-8442-8EF9-BA11EFDADDE5}" srcOrd="0" destOrd="0" presId="urn:microsoft.com/office/officeart/2005/8/layout/vList2"/>
    <dgm:cxn modelId="{5AABAAFB-A7B1-5346-B25C-75B61A32D7E6}" srcId="{21AB349F-5433-3243-ADC8-83027A68882F}" destId="{1D2434FE-8CB5-8C42-9665-C5F8CA9FBEED}" srcOrd="1" destOrd="0" parTransId="{BCF57AE9-08CC-A249-BBE4-D9F13A616733}" sibTransId="{3A9E846F-ACB8-D14F-B99D-9AF80F86B38B}"/>
    <dgm:cxn modelId="{74C6D45E-FC90-AA40-B8F9-A98CDC5ACAA1}" type="presParOf" srcId="{E6358CBB-68EE-4349-85B2-DAD7A8D6B787}" destId="{E0A182D9-8039-8442-8EF9-BA11EFDADDE5}" srcOrd="0" destOrd="0" presId="urn:microsoft.com/office/officeart/2005/8/layout/vList2"/>
    <dgm:cxn modelId="{9D2F0887-61EF-E542-96D9-03E01BFFE37B}" type="presParOf" srcId="{E6358CBB-68EE-4349-85B2-DAD7A8D6B787}" destId="{2B7508CB-33A4-C34C-A408-0217B8B7781C}" srcOrd="1" destOrd="0" presId="urn:microsoft.com/office/officeart/2005/8/layout/vList2"/>
    <dgm:cxn modelId="{05229F2F-3DA8-3744-B0C1-E23F61B74951}" type="presParOf" srcId="{E6358CBB-68EE-4349-85B2-DAD7A8D6B787}" destId="{1B700128-0E89-C845-858C-8ECC6E7C8B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E39896-479C-B740-8409-BFC56C735F4B}" type="presOf" srcId="{A5B64BFC-6D51-4FD0-8EB5-7F0CFF12ED8E}" destId="{62FCCB03-E374-451D-98F2-5D828F934070}" srcOrd="0" destOrd="0" presId="urn:microsoft.com/office/officeart/2008/layout/CircularPictureCallout"/>
    <dgm:cxn modelId="{092828EA-F6B2-474D-9A21-62A8FF7838ED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B3C37A2-274C-344B-AAD6-7E61E3843D13}" type="presOf" srcId="{C0281889-47E3-4FCF-B048-44D1E229A3C4}" destId="{46D36D89-423D-4446-B477-AB475692CC3D}" srcOrd="0" destOrd="0" presId="urn:microsoft.com/office/officeart/2008/layout/CircularPictureCallout"/>
    <dgm:cxn modelId="{1274F0A1-49CC-A845-93B1-1B1AFE7A3F0C}" type="presParOf" srcId="{62FCCB03-E374-451D-98F2-5D828F934070}" destId="{8ADE9732-7F45-49AD-A367-88683D9353B9}" srcOrd="0" destOrd="0" presId="urn:microsoft.com/office/officeart/2008/layout/CircularPictureCallout"/>
    <dgm:cxn modelId="{634A6FA3-B770-3C4B-B3FC-9033A6B70059}" type="presParOf" srcId="{8ADE9732-7F45-49AD-A367-88683D9353B9}" destId="{FC274685-C9F5-4094-86C4-B75E27DE907C}" srcOrd="0" destOrd="0" presId="urn:microsoft.com/office/officeart/2008/layout/CircularPictureCallout"/>
    <dgm:cxn modelId="{9C6E2243-DA4B-8143-BDAF-FC41C3B70450}" type="presParOf" srcId="{FC274685-C9F5-4094-86C4-B75E27DE907C}" destId="{46D36D89-423D-4446-B477-AB475692CC3D}" srcOrd="0" destOrd="0" presId="urn:microsoft.com/office/officeart/2008/layout/CircularPictureCallout"/>
    <dgm:cxn modelId="{2D24804F-8A93-3643-BC97-0958E0DBECF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5E418CA-A811-124C-8639-DF647B1549F4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78BF3DE1-51A5-C94A-B236-1C856537C91B}" type="presOf" srcId="{C0281889-47E3-4FCF-B048-44D1E229A3C4}" destId="{46D36D89-423D-4446-B477-AB475692CC3D}" srcOrd="0" destOrd="0" presId="urn:microsoft.com/office/officeart/2008/layout/CircularPictureCallout"/>
    <dgm:cxn modelId="{F3E98910-6750-5342-9756-6E2EFD3942FE}" type="presOf" srcId="{A5B64BFC-6D51-4FD0-8EB5-7F0CFF12ED8E}" destId="{62FCCB03-E374-451D-98F2-5D828F934070}" srcOrd="0" destOrd="0" presId="urn:microsoft.com/office/officeart/2008/layout/CircularPictureCallout"/>
    <dgm:cxn modelId="{826337EA-F992-E84E-BDE0-128C4A6000DD}" type="presParOf" srcId="{62FCCB03-E374-451D-98F2-5D828F934070}" destId="{8ADE9732-7F45-49AD-A367-88683D9353B9}" srcOrd="0" destOrd="0" presId="urn:microsoft.com/office/officeart/2008/layout/CircularPictureCallout"/>
    <dgm:cxn modelId="{B32ED2B0-ED87-024D-8C96-3D0DB1C49DCF}" type="presParOf" srcId="{8ADE9732-7F45-49AD-A367-88683D9353B9}" destId="{FC274685-C9F5-4094-86C4-B75E27DE907C}" srcOrd="0" destOrd="0" presId="urn:microsoft.com/office/officeart/2008/layout/CircularPictureCallout"/>
    <dgm:cxn modelId="{45AB81AE-3766-DD46-A9A7-A62F1C68CB2B}" type="presParOf" srcId="{FC274685-C9F5-4094-86C4-B75E27DE907C}" destId="{46D36D89-423D-4446-B477-AB475692CC3D}" srcOrd="0" destOrd="0" presId="urn:microsoft.com/office/officeart/2008/layout/CircularPictureCallout"/>
    <dgm:cxn modelId="{7088C0D7-886E-6142-855F-EBE8298E4A91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82D9-8039-8442-8EF9-BA11EFDADDE5}">
      <dsp:nvSpPr>
        <dsp:cNvPr id="0" name=""/>
        <dsp:cNvSpPr/>
      </dsp:nvSpPr>
      <dsp:spPr>
        <a:xfrm>
          <a:off x="0" y="722441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Visual Studio 2013</a:t>
          </a:r>
          <a:r>
            <a:rPr lang="en-US" sz="6500" kern="1200" baseline="0" dirty="0" smtClean="0"/>
            <a:t> (</a:t>
          </a:r>
          <a:r>
            <a:rPr lang="en-US" sz="6500" i="1" kern="1200" baseline="0" dirty="0" smtClean="0"/>
            <a:t>2015</a:t>
          </a:r>
          <a:r>
            <a:rPr lang="en-US" sz="6500" kern="1200" baseline="0" dirty="0" smtClean="0"/>
            <a:t>)</a:t>
          </a:r>
          <a:endParaRPr lang="en-US" sz="6500" kern="1200" dirty="0"/>
        </a:p>
      </dsp:txBody>
      <dsp:txXfrm>
        <a:off x="76105" y="798546"/>
        <a:ext cx="10820590" cy="1406815"/>
      </dsp:txXfrm>
    </dsp:sp>
    <dsp:sp modelId="{1B700128-0E89-C845-858C-8ECC6E7C8B18}">
      <dsp:nvSpPr>
        <dsp:cNvPr id="0" name=""/>
        <dsp:cNvSpPr/>
      </dsp:nvSpPr>
      <dsp:spPr>
        <a:xfrm>
          <a:off x="0" y="2468666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Visual Studio Code</a:t>
          </a:r>
          <a:endParaRPr lang="en-US" sz="6500" kern="1200"/>
        </a:p>
      </dsp:txBody>
      <dsp:txXfrm>
        <a:off x="76105" y="2544771"/>
        <a:ext cx="108205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18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8/24/15 7:24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list in </a:t>
            </a:r>
            <a:r>
              <a:rPr lang="en-US" dirty="0" err="1" smtClean="0"/>
              <a:t>sharepoint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files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onedrive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messages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contacts</a:t>
            </a:r>
            <a:r>
              <a:rPr lang="en-US" baseline="0" dirty="0" smtClean="0"/>
              <a:t>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Create azure AD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Setup for implicit flow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Create Angular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ADAL.JS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Test </a:t>
            </a: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simple views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err="1" smtClean="0"/>
              <a:t>Sharepoint</a:t>
            </a:r>
            <a:r>
              <a:rPr lang="en-US" baseline="0" dirty="0" smtClean="0"/>
              <a:t> 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One drive files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contacts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services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Unified </a:t>
            </a:r>
            <a:r>
              <a:rPr lang="en-US" baseline="0" dirty="0" err="1" smtClean="0"/>
              <a:t>api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controllers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7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ndrewconnell/pres-enterprise-ng-mste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image" Target="../media/image13.png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penid.net/specs/openid-connect-core-1.0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andrewconnell/pres-enterprise-ng-mstech" TargetMode="External"/><Relationship Id="rId3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Secure Enterprise Angular Apps That Leverage Various Microsoft Tech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andrewconnell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pres</a:t>
            </a:r>
            <a:r>
              <a:rPr lang="en-US" dirty="0" smtClean="0">
                <a:hlinkClick r:id="rId2"/>
              </a:rPr>
              <a:t>-enterprise-ng-</a:t>
            </a:r>
            <a:r>
              <a:rPr lang="en-US" dirty="0" err="1" smtClean="0">
                <a:hlinkClick r:id="rId2"/>
              </a:rPr>
              <a:t>mstech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69545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6" y="1209498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Out-of-the-Box Support</a:t>
            </a:r>
          </a:p>
          <a:p>
            <a:pPr lvl="1"/>
            <a:r>
              <a:rPr lang="en-US" dirty="0" smtClean="0"/>
              <a:t>Visual Studio </a:t>
            </a:r>
            <a:r>
              <a:rPr lang="en-US" i="1" dirty="0" smtClean="0"/>
              <a:t>[proper]</a:t>
            </a:r>
          </a:p>
          <a:p>
            <a:pPr lvl="1"/>
            <a:r>
              <a:rPr lang="en-US" dirty="0" smtClean="0"/>
              <a:t>Visual Studio Code</a:t>
            </a:r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Support via add-ins</a:t>
            </a:r>
          </a:p>
          <a:p>
            <a:pPr lvl="1"/>
            <a:r>
              <a:rPr lang="en-US" dirty="0" smtClean="0"/>
              <a:t>Sublime Text</a:t>
            </a:r>
          </a:p>
          <a:p>
            <a:pPr lvl="1"/>
            <a:r>
              <a:rPr lang="en-US" dirty="0" smtClean="0"/>
              <a:t>Brackets</a:t>
            </a:r>
          </a:p>
          <a:p>
            <a:r>
              <a:rPr lang="en-US" dirty="0" smtClean="0"/>
              <a:t>Anything!</a:t>
            </a:r>
          </a:p>
          <a:p>
            <a:pPr lvl="1"/>
            <a:r>
              <a:rPr lang="en-US" dirty="0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little or a much as you like!</a:t>
            </a:r>
          </a:p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Use 3</a:t>
            </a:r>
            <a:r>
              <a:rPr lang="en-US" baseline="30000" dirty="0" smtClean="0"/>
              <a:t>rd</a:t>
            </a:r>
            <a:r>
              <a:rPr lang="en-US" dirty="0" smtClean="0"/>
              <a:t> party type definitions</a:t>
            </a:r>
          </a:p>
          <a:p>
            <a:pPr lvl="1"/>
            <a:r>
              <a:rPr lang="en-US" dirty="0" smtClean="0"/>
              <a:t>Annotate types</a:t>
            </a:r>
          </a:p>
          <a:p>
            <a:r>
              <a:rPr lang="en-US" dirty="0" smtClean="0"/>
              <a:t>Full buy-in</a:t>
            </a:r>
          </a:p>
          <a:p>
            <a:pPr lvl="1"/>
            <a:r>
              <a:rPr lang="en-US" dirty="0" smtClean="0"/>
              <a:t>Use classes </a:t>
            </a:r>
          </a:p>
          <a:p>
            <a:pPr lvl="1"/>
            <a:r>
              <a:rPr lang="en-US" dirty="0" smtClean="0"/>
              <a:t>Use interfaces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lamda</a:t>
            </a:r>
            <a:r>
              <a:rPr lang="en-US" dirty="0" smtClean="0"/>
              <a:t> (aka: fat arrow)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for Developers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exposed via APIs</a:t>
            </a:r>
          </a:p>
          <a:p>
            <a:pPr lvl="1"/>
            <a:r>
              <a:rPr lang="en-US" dirty="0" smtClean="0"/>
              <a:t>Native SDKs (.NET, iOS, Android, Cordova &amp; 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 APIs (based on OData v4.0)</a:t>
            </a:r>
          </a:p>
          <a:p>
            <a:endParaRPr lang="en-US" dirty="0" smtClean="0"/>
          </a:p>
          <a:p>
            <a:r>
              <a:rPr lang="en-US" dirty="0" smtClean="0"/>
              <a:t>All APIs secured using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4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&amp; Authentication Concepts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OAuth2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Authentication protocol</a:t>
            </a:r>
          </a:p>
          <a:p>
            <a:r>
              <a:rPr lang="en-US" smtClean="0"/>
              <a:t>Once user is authenticated, they obtain access tokens</a:t>
            </a:r>
          </a:p>
          <a:p>
            <a:pPr lvl="1"/>
            <a:r>
              <a:rPr lang="en-US" smtClean="0"/>
              <a:t>Digitally signed string containing claims</a:t>
            </a:r>
          </a:p>
          <a:p>
            <a:r>
              <a:rPr lang="en-US" smtClean="0"/>
              <a:t>Access tokens are the “keys” to secured resources</a:t>
            </a:r>
          </a:p>
          <a:p>
            <a:r>
              <a:rPr lang="en-US" smtClean="0"/>
              <a:t>Secured resources trust the issuer of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 token</a:t>
            </a:r>
          </a:p>
          <a:p>
            <a:r>
              <a:rPr lang="en-US" smtClean="0"/>
              <a:t>Refresh token</a:t>
            </a:r>
          </a:p>
          <a:p>
            <a:r>
              <a:rPr lang="en-US" smtClean="0"/>
              <a:t>OAuth flows</a:t>
            </a:r>
          </a:p>
          <a:p>
            <a:r>
              <a:rPr lang="en-US" smtClean="0"/>
              <a:t>Resource</a:t>
            </a:r>
          </a:p>
          <a:p>
            <a:r>
              <a:rPr lang="en-US" smtClean="0"/>
              <a:t>Issuer</a:t>
            </a:r>
          </a:p>
          <a:p>
            <a:r>
              <a:rPr lang="en-US" smtClean="0"/>
              <a:t>User /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all Comes Down to Access Tokens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app developer, the goal is to obtain an access token</a:t>
            </a:r>
          </a:p>
          <a:p>
            <a:pPr lvl="1"/>
            <a:r>
              <a:rPr lang="en-US" dirty="0" smtClean="0"/>
              <a:t>Valid for a specific period of time</a:t>
            </a:r>
          </a:p>
          <a:p>
            <a:r>
              <a:rPr lang="en-US" dirty="0" smtClean="0"/>
              <a:t>Sometimes acquisition of an access token includes an refresh token</a:t>
            </a:r>
          </a:p>
          <a:p>
            <a:pPr lvl="1"/>
            <a:r>
              <a:rPr lang="en-US" dirty="0" smtClean="0"/>
              <a:t>Refresh tokens can be used to update access tokens</a:t>
            </a:r>
          </a:p>
          <a:p>
            <a:r>
              <a:rPr lang="en-US" dirty="0" smtClean="0"/>
              <a:t>This token is passed with each HTTP request to authenticate the user and / or the app</a:t>
            </a:r>
          </a:p>
          <a:p>
            <a:pPr lvl="1"/>
            <a:r>
              <a:rPr lang="en-US" dirty="0" smtClean="0"/>
              <a:t>Included in the HTTP request header: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Authorization: Bearer [token]</a:t>
            </a: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 Access Tokens with OAuth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Obtain access tokens using different defined “OAuth Flows”</a:t>
            </a:r>
          </a:p>
          <a:p>
            <a:pPr lvl="1"/>
            <a:r>
              <a:rPr lang="en-US" smtClean="0"/>
              <a:t>Multiple flows defined in OAuth 2.0 spec</a:t>
            </a:r>
          </a:p>
          <a:p>
            <a:pPr lvl="1"/>
            <a:r>
              <a:rPr lang="en-US" smtClean="0"/>
              <a:t>Both the Issuer &amp; Resource must support the flow to use it</a:t>
            </a:r>
          </a:p>
          <a:p>
            <a:r>
              <a:rPr lang="en-US" smtClean="0"/>
              <a:t>Flow Options with Office 365 &amp; Azure AD</a:t>
            </a:r>
          </a:p>
          <a:p>
            <a:pPr lvl="1"/>
            <a:r>
              <a:rPr lang="en-US" smtClean="0"/>
              <a:t>Authorization Code Flow</a:t>
            </a:r>
          </a:p>
          <a:p>
            <a:pPr lvl="1"/>
            <a:r>
              <a:rPr lang="en-US" smtClean="0"/>
              <a:t>Client Credentials Flow (App only)</a:t>
            </a:r>
          </a:p>
          <a:p>
            <a:pPr lvl="1"/>
            <a:r>
              <a:rPr lang="en-US" smtClean="0"/>
              <a:t>Implicit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#1 – Authorization Code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Very secure - application never gets user’s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Web app redirects user to Azure AD to login</a:t>
            </a:r>
          </a:p>
          <a:p>
            <a:pPr lvl="1"/>
            <a:r>
              <a:rPr lang="en-US" dirty="0" smtClean="0"/>
              <a:t>Upon successful login, Azure AD redirects user back to web app with an authorization code</a:t>
            </a:r>
          </a:p>
          <a:p>
            <a:pPr lvl="1"/>
            <a:r>
              <a:rPr lang="en-US" dirty="0" smtClean="0"/>
              <a:t>Web app uses this code to request access token on behalf of user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Web applications that use federated logins</a:t>
            </a:r>
          </a:p>
          <a:p>
            <a:pPr lvl="1"/>
            <a:r>
              <a:rPr lang="en-US" dirty="0" smtClean="0"/>
              <a:t>User interaction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#2 – Client Credentials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Requires global tenant admin consent</a:t>
            </a:r>
          </a:p>
          <a:p>
            <a:pPr lvl="1"/>
            <a:r>
              <a:rPr lang="en-US" dirty="0" smtClean="0"/>
              <a:t>Not user consent</a:t>
            </a:r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App configured with the public part of a certificate</a:t>
            </a:r>
          </a:p>
          <a:p>
            <a:pPr lvl="1"/>
            <a:r>
              <a:rPr lang="en-US" dirty="0" smtClean="0"/>
              <a:t>App submits an encrypted request to the issuer requesting access token</a:t>
            </a:r>
          </a:p>
          <a:p>
            <a:pPr lvl="1"/>
            <a:r>
              <a:rPr lang="en-US" dirty="0" smtClean="0"/>
              <a:t>Issuer returns access token back to requestor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App only rights</a:t>
            </a:r>
          </a:p>
          <a:p>
            <a:pPr lvl="1"/>
            <a:r>
              <a:rPr lang="en-US" dirty="0" smtClean="0"/>
              <a:t>Zero user interaction</a:t>
            </a:r>
          </a:p>
          <a:p>
            <a:pPr lvl="1"/>
            <a:r>
              <a:rPr lang="en-US" dirty="0" smtClean="0"/>
              <a:t>Service / daemon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#3 – Implicit Flow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deliberately set… </a:t>
            </a:r>
          </a:p>
          <a:p>
            <a:pPr lvl="1"/>
            <a:r>
              <a:rPr lang="en-US" dirty="0" smtClean="0"/>
              <a:t>Apps don’t support it by default</a:t>
            </a:r>
          </a:p>
          <a:p>
            <a:r>
              <a:rPr lang="en-US" dirty="0" smtClean="0"/>
              <a:t>Enables OAuth2 authentication for apps that are 100% client-side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Client-side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OpenID Connect –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OAuth</a:t>
            </a:r>
            <a:r>
              <a:rPr lang="en-US" dirty="0" smtClean="0"/>
              <a:t> 2.0 is simply an authentication protocol that returns access tokens</a:t>
            </a:r>
          </a:p>
          <a:p>
            <a:pPr lvl="1"/>
            <a:r>
              <a:rPr lang="en-US" dirty="0" smtClean="0"/>
              <a:t>No information about the user is included in the response</a:t>
            </a:r>
          </a:p>
          <a:p>
            <a:pPr lvl="1"/>
            <a:r>
              <a:rPr lang="en-US" dirty="0" smtClean="0"/>
              <a:t>For instance no details like “who just logged in”</a:t>
            </a:r>
          </a:p>
          <a:p>
            <a:pPr lvl="1"/>
            <a:r>
              <a:rPr lang="en-US" dirty="0" smtClean="0"/>
              <a:t>If you want identity details, you have to roll your own solution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OpenID</a:t>
            </a:r>
            <a:r>
              <a:rPr lang="en-US" dirty="0" smtClean="0"/>
              <a:t> Connect adds identity to </a:t>
            </a:r>
            <a:r>
              <a:rPr lang="en-US" dirty="0" err="1" smtClean="0"/>
              <a:t>OAuth</a:t>
            </a:r>
            <a:r>
              <a:rPr lang="en-US" dirty="0" smtClean="0"/>
              <a:t> 2.0 process</a:t>
            </a:r>
          </a:p>
          <a:p>
            <a:pPr lvl="1"/>
            <a:r>
              <a:rPr lang="en-US" dirty="0" smtClean="0"/>
              <a:t>Very lightweight wrapper … unlike </a:t>
            </a:r>
            <a:r>
              <a:rPr lang="en-US" dirty="0" err="1" smtClean="0"/>
              <a:t>ws</a:t>
            </a:r>
            <a:r>
              <a:rPr lang="en-US" dirty="0" smtClean="0"/>
              <a:t>-fed</a:t>
            </a:r>
          </a:p>
          <a:p>
            <a:pPr lvl="1"/>
            <a:r>
              <a:rPr lang="en-US" dirty="0" smtClean="0"/>
              <a:t>Id token returned by Azure AD with basic claims about the user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smtClean="0">
                <a:hlinkClick r:id="rId3"/>
              </a:rPr>
              <a:t>://openid.net/specs/openid-connect-core-1_0.html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Microsoft’s cloud offering</a:t>
            </a:r>
          </a:p>
          <a:p>
            <a:r>
              <a:rPr lang="en-US" dirty="0" err="1" smtClean="0"/>
              <a:t>IaaS</a:t>
            </a:r>
            <a:r>
              <a:rPr lang="en-US" dirty="0" smtClean="0"/>
              <a:t>: Infrastructure As A Service</a:t>
            </a:r>
          </a:p>
          <a:p>
            <a:pPr lvl="1"/>
            <a:r>
              <a:rPr lang="en-US" dirty="0" smtClean="0"/>
              <a:t>Hosted virtual machines</a:t>
            </a:r>
          </a:p>
          <a:p>
            <a:pPr lvl="1"/>
            <a:r>
              <a:rPr lang="en-US" dirty="0" smtClean="0"/>
              <a:t>Windows &amp; Linux options</a:t>
            </a:r>
          </a:p>
          <a:p>
            <a:pPr lvl="1"/>
            <a:r>
              <a:rPr lang="en-US" dirty="0" smtClean="0"/>
              <a:t>Pre-defined templates to choose from / roll you own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: Platform As A Service</a:t>
            </a:r>
          </a:p>
          <a:p>
            <a:pPr lvl="1"/>
            <a:r>
              <a:rPr lang="en-US" dirty="0" smtClean="0"/>
              <a:t>Building blocks for developers</a:t>
            </a:r>
          </a:p>
          <a:p>
            <a:pPr lvl="1"/>
            <a:r>
              <a:rPr lang="en-US" dirty="0" smtClean="0"/>
              <a:t>Individually and infinitely 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Developer Tools</a:t>
            </a:r>
          </a:p>
          <a:p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Securing Applications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Authorization</a:t>
            </a:r>
          </a:p>
          <a:p>
            <a:r>
              <a:rPr lang="en-US" dirty="0" smtClean="0"/>
              <a:t>Azure</a:t>
            </a:r>
          </a:p>
          <a:p>
            <a:pPr lvl="1"/>
            <a:r>
              <a:rPr lang="en-US" dirty="0" smtClean="0"/>
              <a:t>Active Directory</a:t>
            </a:r>
          </a:p>
          <a:p>
            <a:pPr lvl="1"/>
            <a:r>
              <a:rPr lang="en-US" dirty="0" err="1" smtClean="0"/>
              <a:t>PaaS</a:t>
            </a:r>
            <a:endParaRPr lang="en-US" dirty="0" smtClean="0"/>
          </a:p>
          <a:p>
            <a:r>
              <a:rPr lang="en-US" dirty="0" smtClean="0"/>
              <a:t>Office 365</a:t>
            </a:r>
          </a:p>
          <a:p>
            <a:r>
              <a:rPr lang="en-US" dirty="0" smtClean="0"/>
              <a:t>Office 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r>
              <a:rPr lang="en-US" dirty="0" smtClean="0"/>
              <a:t> Offerings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Compute: </a:t>
            </a:r>
          </a:p>
          <a:p>
            <a:pPr lvl="1"/>
            <a:r>
              <a:rPr lang="en-US" dirty="0" smtClean="0"/>
              <a:t>Web, Logic, API &amp; Mobile Apps</a:t>
            </a:r>
          </a:p>
          <a:p>
            <a:pPr lvl="1"/>
            <a:r>
              <a:rPr lang="en-US" dirty="0" smtClean="0"/>
              <a:t>Batch</a:t>
            </a:r>
          </a:p>
          <a:p>
            <a:r>
              <a:rPr lang="en-US" dirty="0" smtClean="0"/>
              <a:t>Service Bus: Pub/Sub</a:t>
            </a:r>
          </a:p>
          <a:p>
            <a:r>
              <a:rPr lang="en-US" dirty="0" smtClean="0"/>
              <a:t>Services: 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Media Services</a:t>
            </a:r>
            <a:endParaRPr lang="en-US" dirty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Application Proxy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Content: </a:t>
            </a:r>
          </a:p>
          <a:p>
            <a:pPr lvl="1"/>
            <a:r>
              <a:rPr lang="en-US" dirty="0"/>
              <a:t>Azure Storage: blob, table, queue</a:t>
            </a:r>
          </a:p>
          <a:p>
            <a:pPr lvl="1"/>
            <a:r>
              <a:rPr lang="en-US" dirty="0"/>
              <a:t>CDN</a:t>
            </a:r>
          </a:p>
          <a:p>
            <a:r>
              <a:rPr lang="en-US" dirty="0" smtClean="0"/>
              <a:t>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Azure SQL DB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 err="1"/>
              <a:t>DocumentDB</a:t>
            </a:r>
            <a:endParaRPr lang="en-US" dirty="0"/>
          </a:p>
          <a:p>
            <a:r>
              <a:rPr lang="en-US" i="1" dirty="0" smtClean="0"/>
              <a:t>And so much more…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&amp; Azure AD Directory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Office 365 has a dependency on Azure AD</a:t>
            </a:r>
          </a:p>
          <a:p>
            <a:pPr lvl="1"/>
            <a:r>
              <a:rPr lang="en-US" smtClean="0"/>
              <a:t>Every Office 365 tenant has it’s own Azure AD directory</a:t>
            </a:r>
          </a:p>
          <a:p>
            <a:pPr lvl="1"/>
            <a:r>
              <a:rPr lang="en-US" smtClean="0"/>
              <a:t>Users in Office 365 tenants are stored in Azure AD directories</a:t>
            </a:r>
          </a:p>
          <a:p>
            <a:r>
              <a:rPr lang="en-US" smtClean="0"/>
              <a:t>Azure AD stores users for Office 365</a:t>
            </a:r>
          </a:p>
          <a:p>
            <a:r>
              <a:rPr lang="en-US" smtClean="0"/>
              <a:t>Also application configurations</a:t>
            </a:r>
          </a:p>
          <a:p>
            <a:r>
              <a:rPr lang="en-US" smtClean="0"/>
              <a:t>Office 365 trusts Azure AD</a:t>
            </a:r>
          </a:p>
          <a:p>
            <a:pPr lvl="1"/>
            <a:r>
              <a:rPr lang="en-US" smtClean="0"/>
              <a:t>Azure AD applications can be granted permissions to SharePoint Online &amp; Exchange Online data within Office 365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833364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1</a:t>
            </a:r>
            <a:r>
              <a:rPr lang="en-US" sz="160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Trillion</a:t>
            </a:r>
            <a:endParaRPr lang="en-US" sz="4000" dirty="0">
              <a:solidFill>
                <a:srgbClr val="FFFFFF"/>
              </a:solidFill>
              <a:latin typeface="Segoe UI Light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Azure AD authentications since the release of the service</a:t>
            </a:r>
            <a:endParaRPr lang="en-US" sz="1568" i="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12113" y="3369072"/>
            <a:ext cx="2066724" cy="20612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 M</a:t>
            </a:r>
            <a:br>
              <a:rPr lang="en-US" sz="3921" dirty="0">
                <a:solidFill>
                  <a:srgbClr val="FFFFFF"/>
                </a:solidFill>
                <a:latin typeface="Segoe UI Light"/>
              </a:rPr>
            </a:br>
            <a:r>
              <a:rPr lang="en-US" sz="1765" dirty="0">
                <a:solidFill>
                  <a:srgbClr val="FFFFFF"/>
                </a:solidFill>
                <a:latin typeface="Segoe UI Light"/>
              </a:rPr>
              <a:t>Office 365 users active every month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014277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&gt;1 Billion </a:t>
            </a:r>
            <a:r>
              <a:rPr lang="en-US" sz="1961" spc="-100" dirty="0">
                <a:solidFill>
                  <a:srgbClr val="FFFFFF"/>
                </a:solidFill>
                <a:latin typeface="Segoe UI Light"/>
              </a:rPr>
              <a:t>authentications every day on Azure AD</a:t>
            </a: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14277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More than </a:t>
            </a:r>
          </a:p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500 M</a:t>
            </a:r>
            <a:r>
              <a:rPr lang="en-US" sz="137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objects hosted on Azure Active Directory</a:t>
            </a:r>
            <a:endParaRPr lang="en-US" sz="137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19201" y="1227201"/>
            <a:ext cx="2066724" cy="206127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Azure AD manages identity data for 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&gt;5 M 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organizations</a:t>
            </a:r>
            <a:r>
              <a:rPr lang="en-US" sz="1400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38303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86%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of Fortune 500 companies on Microsoft Cloud (Azure, O365, CRM Online and </a:t>
            </a:r>
            <a:r>
              <a:rPr lang="en-US" sz="1372" dirty="0" err="1">
                <a:solidFill>
                  <a:srgbClr val="FFFFFF"/>
                </a:solidFill>
                <a:latin typeface="Segoe UI Light"/>
              </a:rPr>
              <a:t>PowerBI</a:t>
            </a:r>
            <a:r>
              <a:rPr lang="en-US" sz="1372" dirty="0">
                <a:solidFill>
                  <a:srgbClr val="FFFFFF"/>
                </a:solidFill>
                <a:latin typeface="Calibri" panose="020F0502020204030204"/>
              </a:rPr>
              <a:t>)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3759" y="6195300"/>
            <a:ext cx="1869212" cy="538934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365545" y="6357865"/>
            <a:ext cx="5987938" cy="1247421"/>
            <a:chOff x="-2182528" y="7627937"/>
            <a:chExt cx="5989638" cy="1247775"/>
          </a:xfrm>
        </p:grpSpPr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-2182528" y="7627937"/>
              <a:ext cx="5989638" cy="1247775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-1049053" y="7631112"/>
              <a:ext cx="2136775" cy="1244600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298860" y="7770812"/>
              <a:ext cx="701675" cy="1104900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-650590" y="7634287"/>
              <a:ext cx="2576513" cy="1241425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79267" y="5661581"/>
            <a:ext cx="2276730" cy="119545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69778" y="5867862"/>
            <a:ext cx="605982" cy="989167"/>
            <a:chOff x="2668806" y="5868553"/>
            <a:chExt cx="606154" cy="98944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668806" y="5977719"/>
              <a:ext cx="606154" cy="88028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3002982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64886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Many Organizations Have Azure AD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731" y="5953628"/>
            <a:ext cx="1046757" cy="908282"/>
            <a:chOff x="2947" y="5940696"/>
            <a:chExt cx="1047055" cy="90854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947" y="5982400"/>
              <a:ext cx="993437" cy="866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47" y="5940696"/>
              <a:ext cx="1047055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503389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259125" y="6572206"/>
              <a:ext cx="140004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1883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883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86376" y="5293371"/>
            <a:ext cx="1201613" cy="1568540"/>
            <a:chOff x="1057662" y="5280250"/>
            <a:chExt cx="1201954" cy="1568986"/>
          </a:xfrm>
        </p:grpSpPr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114259" y="5491108"/>
              <a:ext cx="1091738" cy="1358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57662" y="5450043"/>
              <a:ext cx="1201954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714491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1465760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1221497" y="5608558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1221497" y="5851332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221497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221497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189619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172044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1360959"/>
            <a:ext cx="2652949" cy="178493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7" y="1552040"/>
            <a:ext cx="2652949" cy="17849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47" y="2165142"/>
            <a:ext cx="901626" cy="901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382" y="5536200"/>
            <a:ext cx="7162010" cy="94137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/>
              <a:t>Every Office 365 and Microsoft Azure customer</a:t>
            </a:r>
            <a:br>
              <a:rPr lang="en-US" sz="2353" dirty="0"/>
            </a:br>
            <a:r>
              <a:rPr lang="en-US" sz="2353" dirty="0"/>
              <a:t>uses Azure Active </a:t>
            </a:r>
            <a:r>
              <a:rPr lang="en-US" sz="2353" dirty="0" smtClean="0"/>
              <a:t>Directory</a:t>
            </a:r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Auth</a:t>
            </a:r>
            <a:r>
              <a:rPr lang="en-US" dirty="0"/>
              <a:t> Flow for 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users in using </a:t>
            </a:r>
            <a:r>
              <a:rPr lang="en-US" dirty="0" err="1"/>
              <a:t>OpenID</a:t>
            </a:r>
            <a:r>
              <a:rPr lang="en-US" dirty="0"/>
              <a:t> Connect</a:t>
            </a:r>
          </a:p>
          <a:p>
            <a:r>
              <a:rPr lang="en-US" dirty="0"/>
              <a:t>Azure AD, Exchange, SharePoint, Yammer, OneNote</a:t>
            </a:r>
          </a:p>
          <a:p>
            <a:r>
              <a:rPr lang="en-US" dirty="0"/>
              <a:t>Device apps, web sites, SPAs &amp; service apps</a:t>
            </a:r>
          </a:p>
          <a:p>
            <a:r>
              <a:rPr lang="en-US" dirty="0"/>
              <a:t>Admin &amp; end-user consent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 &amp;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r>
              <a:rPr lang="en-US" dirty="0"/>
              <a:t>No capturing user credentials</a:t>
            </a:r>
          </a:p>
          <a:p>
            <a:r>
              <a:rPr lang="en-US" dirty="0"/>
              <a:t>Fine-grained access scopes</a:t>
            </a:r>
          </a:p>
          <a:p>
            <a:r>
              <a:rPr lang="en-US" dirty="0"/>
              <a:t>Supports MFA &amp; federated user sign-in</a:t>
            </a:r>
          </a:p>
          <a:p>
            <a:r>
              <a:rPr lang="en-US" dirty="0"/>
              <a:t>Long-term access through refresh </a:t>
            </a:r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&amp;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Enables support for validating users &amp; applications</a:t>
            </a:r>
          </a:p>
          <a:p>
            <a:pPr lvl="1"/>
            <a:r>
              <a:rPr lang="en-US" dirty="0" smtClean="0"/>
              <a:t>Users = username &amp; password</a:t>
            </a:r>
          </a:p>
          <a:p>
            <a:pPr lvl="1"/>
            <a:r>
              <a:rPr lang="en-US" dirty="0" smtClean="0"/>
              <a:t>Application = client id &amp; key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OAuth</a:t>
            </a:r>
            <a:r>
              <a:rPr lang="en-US" dirty="0" smtClean="0"/>
              <a:t> 2.0 &amp;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2.0 - base protocol for authentication</a:t>
            </a:r>
          </a:p>
          <a:p>
            <a:pPr lvl="1"/>
            <a:r>
              <a:rPr lang="en-US" dirty="0" err="1" smtClean="0"/>
              <a:t>OpenID</a:t>
            </a:r>
            <a:r>
              <a:rPr lang="en-US" dirty="0" smtClean="0"/>
              <a:t> Connect – thin layer around </a:t>
            </a:r>
            <a:r>
              <a:rPr lang="en-US" dirty="0" err="1" smtClean="0"/>
              <a:t>OAuth</a:t>
            </a:r>
            <a:r>
              <a:rPr lang="en-US" dirty="0" smtClean="0"/>
              <a:t> 2.0 that adds user identity</a:t>
            </a:r>
          </a:p>
          <a:p>
            <a:r>
              <a:rPr lang="en-US" dirty="0" smtClean="0"/>
              <a:t>Upon successful authentication, user / application obtains an </a:t>
            </a:r>
            <a:r>
              <a:rPr lang="en-US" dirty="0" err="1" smtClean="0"/>
              <a:t>OAuth</a:t>
            </a:r>
            <a:r>
              <a:rPr lang="en-US" dirty="0" smtClean="0"/>
              <a:t> 2.0 access token</a:t>
            </a:r>
          </a:p>
          <a:p>
            <a:pPr lvl="1"/>
            <a:r>
              <a:rPr lang="en-US" dirty="0" smtClean="0"/>
              <a:t>Included in every request within HTTP header</a:t>
            </a:r>
          </a:p>
          <a:p>
            <a:pPr lvl="1"/>
            <a:r>
              <a:rPr lang="en-US" dirty="0" smtClean="0"/>
              <a:t>Like cash… anyone can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Sign-On URL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Single or Multi-</a:t>
            </a:r>
            <a:r>
              <a:rPr lang="en-US" dirty="0" smtClean="0"/>
              <a:t>Tenant</a:t>
            </a:r>
          </a:p>
          <a:p>
            <a:r>
              <a:rPr lang="en-US" dirty="0" smtClean="0"/>
              <a:t>Client ID</a:t>
            </a:r>
          </a:p>
          <a:p>
            <a:r>
              <a:rPr lang="en-US" dirty="0" smtClean="0"/>
              <a:t>Keys</a:t>
            </a:r>
          </a:p>
          <a:p>
            <a:r>
              <a:rPr lang="en-US" dirty="0" smtClean="0"/>
              <a:t>App ID URI</a:t>
            </a:r>
          </a:p>
          <a:p>
            <a:r>
              <a:rPr lang="en-US" dirty="0" smtClean="0"/>
              <a:t>Reply URL</a:t>
            </a:r>
          </a:p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Azure AD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2013</a:t>
            </a:r>
          </a:p>
          <a:p>
            <a:pPr lvl="1"/>
            <a:r>
              <a:rPr lang="en-US" dirty="0" smtClean="0"/>
              <a:t>Office Developer Tools for Visual Studio 2013</a:t>
            </a:r>
          </a:p>
          <a:p>
            <a:pPr lvl="1"/>
            <a:r>
              <a:rPr lang="en-US" dirty="0" smtClean="0"/>
              <a:t>Connected Service wizard</a:t>
            </a:r>
          </a:p>
          <a:p>
            <a:r>
              <a:rPr lang="en-US" dirty="0" smtClean="0"/>
              <a:t>Visual Studio 2015</a:t>
            </a:r>
          </a:p>
          <a:p>
            <a:pPr lvl="1"/>
            <a:r>
              <a:rPr lang="en-US" dirty="0" smtClean="0"/>
              <a:t>Updated Office Developer tools &amp; Connected Service wizard</a:t>
            </a:r>
            <a:endParaRPr lang="en-US" dirty="0"/>
          </a:p>
          <a:p>
            <a:r>
              <a:rPr lang="en-US" dirty="0" smtClean="0"/>
              <a:t>Azure Management Portal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Creating </a:t>
            </a:r>
            <a:r>
              <a:rPr lang="en-US" dirty="0" err="1" smtClean="0"/>
              <a:t>AzureAD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Multi-Tenant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Single Tenant Apps</a:t>
            </a:r>
          </a:p>
          <a:p>
            <a:pPr lvl="1"/>
            <a:r>
              <a:rPr lang="en-US" sz="3137" dirty="0"/>
              <a:t>Available to all users in your Azure AD directory</a:t>
            </a:r>
          </a:p>
          <a:p>
            <a:pPr lvl="1"/>
            <a:r>
              <a:rPr lang="en-US" sz="3137" dirty="0"/>
              <a:t>Not available to users outside your Azure AD directory</a:t>
            </a:r>
          </a:p>
          <a:p>
            <a:pPr lvl="1"/>
            <a:r>
              <a:rPr lang="en-US" sz="3137" dirty="0"/>
              <a:t>Typically internal apps for your organization’s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Multi-Tenant Apps</a:t>
            </a:r>
          </a:p>
          <a:p>
            <a:pPr lvl="1"/>
            <a:r>
              <a:rPr lang="en-US" sz="3137" dirty="0"/>
              <a:t>Just like single tenant apps except…</a:t>
            </a:r>
          </a:p>
          <a:p>
            <a:pPr lvl="1"/>
            <a:r>
              <a:rPr lang="en-US" sz="3137" dirty="0"/>
              <a:t>Available to all users in any Azure AD directory</a:t>
            </a:r>
          </a:p>
          <a:p>
            <a:pPr lvl="1"/>
            <a:r>
              <a:rPr lang="en-US" sz="3137" dirty="0"/>
              <a:t>Typically built by ISVs or as a SaaS offering</a:t>
            </a:r>
          </a:p>
          <a:p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AzureAD</a:t>
            </a:r>
            <a:r>
              <a:rPr lang="en-US" dirty="0" smtClean="0"/>
              <a:t> Authentication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97634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6454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97634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14649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14649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14649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0815" y="1214649"/>
            <a:ext cx="221187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45845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19356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92867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19357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34616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28896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5" y="2761996"/>
            <a:ext cx="29187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65185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13398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43486"/>
            <a:ext cx="7054543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Redeem authorization code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5" y="3964452"/>
            <a:ext cx="417715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 and refresh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29731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83635"/>
            <a:ext cx="2428276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smtClean="0"/>
              <a:t>HTTP response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72675" y="4645923"/>
            <a:ext cx="498185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endpoint using </a:t>
            </a:r>
            <a:r>
              <a:rPr lang="en-US" sz="1600" b="1" dirty="0"/>
              <a:t>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85820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OAuth Authorization Endpoint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/&lt;ad-tenant-id&gt;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3137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 smtClean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=code</a:t>
            </a: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(Access)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 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authorization_code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=AAABAAAAvPM1KaPlrEqdFSBzjqfTGBzE2fzOMjs…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(Refresh)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refresh_token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=AAABAAAAvPM1KaPlrEqdFSBzjqfTGPi91jyYrww…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=https://outlook.office365.com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/>
              <a:t>Inspecting the </a:t>
            </a:r>
            <a:r>
              <a:rPr lang="en-US" dirty="0" smtClean="0"/>
              <a:t>Authentication Process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</a:t>
            </a: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Delegated Permissions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Delegated Permissions | User + App</a:t>
            </a:r>
          </a:p>
          <a:p>
            <a:pPr lvl="1"/>
            <a:r>
              <a:rPr lang="en-US" sz="2400" dirty="0"/>
              <a:t>Apps &amp; users have permissions</a:t>
            </a:r>
          </a:p>
          <a:p>
            <a:pPr lvl="1"/>
            <a:r>
              <a:rPr lang="en-US" sz="2400" dirty="0"/>
              <a:t>Act on behalf of a user</a:t>
            </a:r>
          </a:p>
          <a:p>
            <a:pPr lvl="1"/>
            <a:r>
              <a:rPr lang="en-US" sz="2400" dirty="0"/>
              <a:t>User (or tenant admin) grants app rights to app on it’s behalf</a:t>
            </a:r>
          </a:p>
          <a:p>
            <a:pPr lvl="1"/>
            <a:r>
              <a:rPr lang="en-US" sz="2400" dirty="0"/>
              <a:t>App is thus </a:t>
            </a:r>
            <a:r>
              <a:rPr lang="en-US" sz="2400" i="1" dirty="0"/>
              <a:t>delegated</a:t>
            </a:r>
            <a:r>
              <a:rPr lang="en-US" sz="2400" dirty="0"/>
              <a:t> permissions by the user</a:t>
            </a:r>
          </a:p>
          <a:p>
            <a:pPr lvl="1"/>
            <a:r>
              <a:rPr lang="en-US" sz="2400" dirty="0"/>
              <a:t>App &amp; user must both have permissions</a:t>
            </a:r>
          </a:p>
          <a:p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Application Permissions | App-Only</a:t>
            </a:r>
          </a:p>
          <a:p>
            <a:pPr lvl="1"/>
            <a:r>
              <a:rPr lang="en-US" sz="2400" dirty="0"/>
              <a:t>Apps have permissions</a:t>
            </a:r>
          </a:p>
          <a:p>
            <a:pPr lvl="1"/>
            <a:r>
              <a:rPr lang="en-US" sz="2400" dirty="0"/>
              <a:t>Acts independent of user</a:t>
            </a:r>
          </a:p>
          <a:p>
            <a:pPr lvl="1"/>
            <a:r>
              <a:rPr lang="en-US" sz="2400" dirty="0"/>
              <a:t>Tenant admin grants app rights to all users within the organization</a:t>
            </a:r>
          </a:p>
          <a:p>
            <a:pPr lvl="1"/>
            <a:r>
              <a:rPr lang="en-US" sz="2400" dirty="0"/>
              <a:t>Users do not need to grant app permissions</a:t>
            </a:r>
          </a:p>
          <a:p>
            <a:pPr lvl="1"/>
            <a:r>
              <a:rPr lang="en-US" sz="2400" dirty="0"/>
              <a:t>App then acts independently of the users in the organization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Developer Tools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95397"/>
              </p:ext>
            </p:extLst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Characteristics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Apps that utilize the app-only permission model have different configuration &amp; usage requirements than those that leverage </a:t>
            </a:r>
            <a:r>
              <a:rPr lang="en-US" dirty="0" err="1" smtClean="0"/>
              <a:t>app+user</a:t>
            </a:r>
            <a:r>
              <a:rPr lang="en-US" dirty="0" smtClean="0"/>
              <a:t> permissions</a:t>
            </a:r>
          </a:p>
          <a:p>
            <a:r>
              <a:rPr lang="en-US" b="1" dirty="0" err="1" smtClean="0"/>
              <a:t>App+User</a:t>
            </a:r>
            <a:r>
              <a:rPr lang="en-US" b="1" dirty="0" smtClean="0"/>
              <a:t>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keys</a:t>
            </a:r>
          </a:p>
          <a:p>
            <a:pPr lvl="1"/>
            <a:r>
              <a:rPr lang="en-US" dirty="0" smtClean="0"/>
              <a:t>Users grant app permissions &amp; obtain access tokens after they authenticate</a:t>
            </a:r>
          </a:p>
          <a:p>
            <a:pPr lvl="1"/>
            <a:r>
              <a:rPr lang="en-US" dirty="0" smtClean="0"/>
              <a:t>Use refresh tokens to acquire new access token without re-authenticating</a:t>
            </a:r>
          </a:p>
          <a:p>
            <a:r>
              <a:rPr lang="en-US" b="1" dirty="0" smtClean="0"/>
              <a:t>App-Only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certificate</a:t>
            </a:r>
          </a:p>
          <a:p>
            <a:pPr lvl="1"/>
            <a:r>
              <a:rPr lang="en-US" dirty="0" smtClean="0"/>
              <a:t>Tenant admin grants app permission to all users in the organization</a:t>
            </a:r>
          </a:p>
          <a:p>
            <a:pPr lvl="1"/>
            <a:r>
              <a:rPr lang="en-US" dirty="0" smtClean="0"/>
              <a:t>App obtains access tokens; refresh tokens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86862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86862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03877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03877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03877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9256" y="1203877"/>
            <a:ext cx="259498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 </a:t>
            </a:r>
            <a:r>
              <a:rPr lang="en-US" sz="1600" b="1" dirty="0">
                <a:solidFill>
                  <a:schemeClr val="tx2"/>
                </a:solidFill>
              </a:rPr>
              <a:t>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35073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08584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82095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08585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23844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18124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4" y="2751224"/>
            <a:ext cx="36128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err="1"/>
              <a:t>OpenID</a:t>
            </a:r>
            <a:r>
              <a:rPr lang="en-US" sz="1600" b="1" dirty="0"/>
              <a:t> Connect ID token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54413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02626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32714"/>
            <a:ext cx="629792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Submit signed token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4" y="3953680"/>
            <a:ext cx="237698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18959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72863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35151"/>
            <a:ext cx="4587521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API </a:t>
            </a:r>
            <a:r>
              <a:rPr lang="en-US" sz="1600" b="1" dirty="0"/>
              <a:t>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75048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– Authorization Endpoint Request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?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=001adebf-3565-4745-b07f-d421f6ba84c2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code+id_token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nonce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=e9615b42-3aff-44e4-a6cd-7bd7904f920a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prompt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admin_consent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response_mode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form_post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– </a:t>
            </a:r>
            <a:r>
              <a:rPr lang="en-US" dirty="0" smtClean="0"/>
              <a:t>Token Endpoint </a:t>
            </a:r>
            <a:r>
              <a:rPr lang="en-US" dirty="0"/>
              <a:t>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	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urn:ietf:params:oauth:client-assertion-type:jwt-bearer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=&lt;signed 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 token&gt;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Setup App Only 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Authentication Library (ADAL)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 Authentication Library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SDK for working with Azure AD</a:t>
            </a:r>
          </a:p>
          <a:p>
            <a:r>
              <a:rPr lang="en-US" dirty="0" smtClean="0"/>
              <a:t>Chose any platform / development stack</a:t>
            </a:r>
          </a:p>
          <a:p>
            <a:pPr lvl="1"/>
            <a:r>
              <a:rPr lang="en-US" dirty="0" smtClean="0"/>
              <a:t>Windows: ADAL.NET</a:t>
            </a:r>
          </a:p>
          <a:p>
            <a:pPr lvl="1"/>
            <a:r>
              <a:rPr lang="en-US" dirty="0" smtClean="0"/>
              <a:t>iOS: ADAL Objective-C</a:t>
            </a:r>
          </a:p>
          <a:p>
            <a:pPr lvl="1"/>
            <a:r>
              <a:rPr lang="en-US" dirty="0" err="1" smtClean="0"/>
              <a:t>Andoid</a:t>
            </a:r>
            <a:r>
              <a:rPr lang="en-US" dirty="0" smtClean="0"/>
              <a:t>: ADAL </a:t>
            </a:r>
            <a:r>
              <a:rPr lang="en-US" dirty="0" err="1" smtClean="0"/>
              <a:t>Andoid</a:t>
            </a:r>
            <a:endParaRPr lang="en-US" dirty="0" smtClean="0"/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: </a:t>
            </a:r>
            <a:r>
              <a:rPr lang="en-US" dirty="0" err="1" smtClean="0"/>
              <a:t>adal</a:t>
            </a:r>
            <a:r>
              <a:rPr lang="en-US" dirty="0" smtClean="0"/>
              <a:t>-node (</a:t>
            </a:r>
            <a:r>
              <a:rPr lang="en-US" dirty="0" err="1" smtClean="0"/>
              <a:t>npm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SPA: ADAL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 – Two Primary Uses /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Watches all HTTP requests to specific endpoint</a:t>
            </a:r>
          </a:p>
          <a:p>
            <a:pPr lvl="1"/>
            <a:r>
              <a:rPr lang="en-US" dirty="0" smtClean="0"/>
              <a:t>If request matches specific endpoint</a:t>
            </a:r>
          </a:p>
          <a:p>
            <a:pPr lvl="1"/>
            <a:r>
              <a:rPr lang="en-US" dirty="0" smtClean="0"/>
              <a:t>Authenticates the user via Azure AD</a:t>
            </a:r>
          </a:p>
          <a:p>
            <a:pPr lvl="1"/>
            <a:r>
              <a:rPr lang="en-US" dirty="0" smtClean="0"/>
              <a:t>Obtains </a:t>
            </a:r>
            <a:r>
              <a:rPr lang="en-US" dirty="0" err="1" smtClean="0"/>
              <a:t>OAuth</a:t>
            </a:r>
            <a:r>
              <a:rPr lang="en-US" dirty="0" smtClean="0"/>
              <a:t> 2.0 access token for user &amp; requested endpoint</a:t>
            </a:r>
          </a:p>
          <a:p>
            <a:pPr lvl="1"/>
            <a:r>
              <a:rPr lang="en-US" dirty="0" smtClean="0"/>
              <a:t>Includes access token in HTTP request header</a:t>
            </a:r>
          </a:p>
          <a:p>
            <a:endParaRPr lang="en-US" dirty="0" smtClean="0"/>
          </a:p>
          <a:p>
            <a:r>
              <a:rPr lang="en-US" dirty="0" smtClean="0"/>
              <a:t>“Secures” specified Angular routes</a:t>
            </a:r>
          </a:p>
          <a:p>
            <a:pPr lvl="1"/>
            <a:r>
              <a:rPr lang="en-US" dirty="0" smtClean="0"/>
              <a:t>Adds a property to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Putting it All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9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Any IDE / Editor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Microsoft tools not required</a:t>
            </a:r>
          </a:p>
          <a:p>
            <a:r>
              <a:rPr lang="en-US" dirty="0" smtClean="0"/>
              <a:t>Anything works… </a:t>
            </a:r>
          </a:p>
          <a:p>
            <a:r>
              <a:rPr lang="en-US" dirty="0" smtClean="0"/>
              <a:t>It’s a new company!</a:t>
            </a:r>
          </a:p>
          <a:p>
            <a:r>
              <a:rPr lang="en-US" dirty="0" smtClean="0"/>
              <a:t>Everything is founded on open standards</a:t>
            </a:r>
          </a:p>
          <a:p>
            <a:pPr lvl="1"/>
            <a:r>
              <a:rPr lang="en-US" dirty="0" smtClean="0"/>
              <a:t>Authentication &amp; authorization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Client over HTTP[S] secured with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487000" cy="603168"/>
          </a:xfrm>
        </p:spPr>
        <p:txBody>
          <a:bodyPr>
            <a:noAutofit/>
          </a:bodyPr>
          <a:lstStyle/>
          <a:p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andrewconnell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pres</a:t>
            </a:r>
            <a:r>
              <a:rPr lang="en-US" sz="2400" dirty="0">
                <a:hlinkClick r:id="rId2"/>
              </a:rPr>
              <a:t>-enterprise-ng-</a:t>
            </a:r>
            <a:r>
              <a:rPr lang="en-US" sz="2400" dirty="0" err="1">
                <a:hlinkClick r:id="rId2"/>
              </a:rPr>
              <a:t>mstech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smtClean="0"/>
              <a:t>ECMAScript (6) 2015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227136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" id="{8A0DDD77-1F9A-8E42-9A6E-034D9FAE5B83}" vid="{2B524F73-E873-BB4F-B545-98B551F19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1883</Words>
  <Application>Microsoft Macintosh PowerPoint</Application>
  <PresentationFormat>Widescreen</PresentationFormat>
  <Paragraphs>468</Paragraphs>
  <Slides>61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Century Gothic</vt:lpstr>
      <vt:lpstr>Consolas</vt:lpstr>
      <vt:lpstr>Segoe UI</vt:lpstr>
      <vt:lpstr>Segoe UI Light</vt:lpstr>
      <vt:lpstr>Segoe UI Semibold</vt:lpstr>
      <vt:lpstr>Wingdings</vt:lpstr>
      <vt:lpstr>Wingdings 2</vt:lpstr>
      <vt:lpstr>Quotable</vt:lpstr>
      <vt:lpstr>Build Secure Enterprise Angular Apps That Leverage Various Microsoft Tech</vt:lpstr>
      <vt:lpstr>PowerPoint Presentation</vt:lpstr>
      <vt:lpstr>Topics</vt:lpstr>
      <vt:lpstr>Developer Tools</vt:lpstr>
      <vt:lpstr>Microsoft Developer Tools</vt:lpstr>
      <vt:lpstr>Use Any IDE / Editor </vt:lpstr>
      <vt:lpstr>TypeScript</vt:lpstr>
      <vt:lpstr>Why TypeScript?</vt:lpstr>
      <vt:lpstr>Why TypeScript with Angular?</vt:lpstr>
      <vt:lpstr>Why TypeScript with Angular?</vt:lpstr>
      <vt:lpstr>DEMO - TypeScript Playground</vt:lpstr>
      <vt:lpstr>How TypeScript</vt:lpstr>
      <vt:lpstr>Wide Editor Support</vt:lpstr>
      <vt:lpstr>Angular in TypeScript</vt:lpstr>
      <vt:lpstr>DEMO – Angular in TypeScript</vt:lpstr>
      <vt:lpstr>Office 365 APIs</vt:lpstr>
      <vt:lpstr>Office 365 for Developers</vt:lpstr>
      <vt:lpstr>Office 365 APIs</vt:lpstr>
      <vt:lpstr>OAuth &amp; Authentication Concepts</vt:lpstr>
      <vt:lpstr>What is OAuth2</vt:lpstr>
      <vt:lpstr>Terminology</vt:lpstr>
      <vt:lpstr>It all Comes Down to Access Tokens</vt:lpstr>
      <vt:lpstr>Obtain Access Tokens with OAuth Flows</vt:lpstr>
      <vt:lpstr>Flow #1 – Authorization Code</vt:lpstr>
      <vt:lpstr>Flow #2 – Client Credentials </vt:lpstr>
      <vt:lpstr>Flow #3 – Implicit Flow</vt:lpstr>
      <vt:lpstr>OpenID Connect – What is It?</vt:lpstr>
      <vt:lpstr>Microsoft Azure</vt:lpstr>
      <vt:lpstr>Microsoft Azure</vt:lpstr>
      <vt:lpstr>Azure PaaS</vt:lpstr>
      <vt:lpstr>Azure PaaS Offerings</vt:lpstr>
      <vt:lpstr>Azure Active Directory</vt:lpstr>
      <vt:lpstr>Office 365 &amp; Azure AD Directory</vt:lpstr>
      <vt:lpstr>Many Organizations Have Azure AD</vt:lpstr>
      <vt:lpstr>Single Auth Flow for Office 365</vt:lpstr>
      <vt:lpstr>Secure Protocol</vt:lpstr>
      <vt:lpstr>Azure AD &amp; Azure AD Applications</vt:lpstr>
      <vt:lpstr>Properties of Azure AD Applications</vt:lpstr>
      <vt:lpstr>Creating Azure AD Applications</vt:lpstr>
      <vt:lpstr>Demo – Creating AzureAD Apps</vt:lpstr>
      <vt:lpstr>Single vs. Multi-Tenant Applications</vt:lpstr>
      <vt:lpstr>OAuth2 &amp; AzureAD Authentication Flows</vt:lpstr>
      <vt:lpstr>Authentication Flow Overview</vt:lpstr>
      <vt:lpstr>Azure AD OAuth Authorization Endpoint</vt:lpstr>
      <vt:lpstr>Azure AD OAuth Token Endpoint (Access)</vt:lpstr>
      <vt:lpstr>Azure AD OAuth Token Endpoint (Refresh)</vt:lpstr>
      <vt:lpstr>DEMO - Inspecting the Authentication Process Flow</vt:lpstr>
      <vt:lpstr>App-Only Permissions</vt:lpstr>
      <vt:lpstr>Application &amp; Delegated Permissions</vt:lpstr>
      <vt:lpstr>App-Only Characteristics</vt:lpstr>
      <vt:lpstr>App-Only Authentication Flow Overview</vt:lpstr>
      <vt:lpstr>App-Only – Authorization Endpoint Request</vt:lpstr>
      <vt:lpstr>App-Only – Token Endpoint Request</vt:lpstr>
      <vt:lpstr>DEMO – Setup App Only Permissions</vt:lpstr>
      <vt:lpstr>Azure Active Directory  Authentication Library (ADAL)</vt:lpstr>
      <vt:lpstr>Azure Active Directory Authentication Library</vt:lpstr>
      <vt:lpstr>Secure Client-Side Apps with ADAL JS</vt:lpstr>
      <vt:lpstr>ADAL JS – Two Primary Uses / Roles</vt:lpstr>
      <vt:lpstr>DEMO – Putting it All Together</vt:lpstr>
      <vt:lpstr>Want to Learn More?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Connell</dc:creator>
  <cp:lastModifiedBy>Andrew Connell</cp:lastModifiedBy>
  <cp:revision>22</cp:revision>
  <dcterms:created xsi:type="dcterms:W3CDTF">2015-06-19T13:49:37Z</dcterms:created>
  <dcterms:modified xsi:type="dcterms:W3CDTF">2015-08-24T11:45:35Z</dcterms:modified>
</cp:coreProperties>
</file>